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14edd82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14edd8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14edd8249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14edd82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14edd824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14edd82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arking lot with cars and buildings&#10;&#10;Description automatically generated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48005" y="1645134"/>
            <a:ext cx="4133719" cy="340093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4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Smart City Parking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Ουζούνης Ηλίας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Σταυρόπουλος Κωνσταντίνος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l-GR" sz="6000"/>
              <a:t>On street Parking</a:t>
            </a:r>
            <a:endParaRPr sz="6000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Βοήθεια στους οδηγούς να βρουν θέση παρκαρίσματος όταν οδηγούν μέσα στην πόλη.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Τοποθέτηση αισθητήρων στις θέσεις παρκαρίσματος στους δρόμους για να ξέρει ένας οδηγός που υπάρχουν ελεύθερες θέσεις.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WHY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Το 15-30% της κίνησης προέρχεται από οδηγούς που αναζητούν μία θέση parking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Ηχορύπανση, καυσαέρια και σπατάλη χρόνου για αναζήτηση μιας θέσης parking.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Υπάρχουσα </a:t>
            </a:r>
            <a:r>
              <a:rPr lang="el-GR"/>
              <a:t>Υλοποίηση</a:t>
            </a:r>
            <a:endParaRPr/>
          </a:p>
        </p:txBody>
      </p:sp>
      <p:pic>
        <p:nvPicPr>
          <p:cNvPr descr="A screenshot of a map&#10;&#10;Description automatically generated" id="103" name="Google Shape;103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59" y="1825625"/>
            <a:ext cx="956288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Παροχή  καθοδήγησης στους οδηγούς για το πως να φτάσουν σε μία ελεύθερη θέση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/>
              <a:t>Φίλτρα στην αναζήτηση θέσεων (σκιά, απόσταση)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Ενημέρωση για παράνομη στάθμευση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/>
              <a:t>Διπλοπαρκάρισμα</a:t>
            </a:r>
            <a:endParaRPr/>
          </a:p>
          <a:p>
            <a:pPr indent="-2921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έλεγχο θέσεων αναπήρων με bluetooth.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l-GR"/>
              <a:t>Alerts για υπερθέρμανση αισθητήρα, μπαταρίες που έχουν εξαντληθεί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/>
              <a:t>Average wait time estimation για ελεύθερες θέσεις σε περιοχή</a:t>
            </a:r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Επιπρόσθετες δυνατότητες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σε ελεύθερη θέση	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14097" r="18257" t="0"/>
          <a:stretch/>
        </p:blipFill>
        <p:spPr>
          <a:xfrm>
            <a:off x="6520525" y="1992100"/>
            <a:ext cx="4648200" cy="329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4103925" y="2677875"/>
            <a:ext cx="3635700" cy="609600"/>
          </a:xfrm>
          <a:prstGeom prst="stripedRightArrow">
            <a:avLst>
              <a:gd fmla="val 5356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00" y="1992100"/>
            <a:ext cx="2762774" cy="43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659100" y="1872325"/>
            <a:ext cx="232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Θέση παρκαρίσματος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 rot="10800000">
            <a:off x="4158375" y="4691725"/>
            <a:ext cx="4811400" cy="114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659100" y="4539325"/>
            <a:ext cx="2329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Οδηγίες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διαδρομής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Έξυπνα φίλτρα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50" y="2735800"/>
            <a:ext cx="4985650" cy="2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2079105" y="3283846"/>
            <a:ext cx="1595400" cy="1539600"/>
          </a:xfrm>
          <a:prstGeom prst="ellipse">
            <a:avLst/>
          </a:prstGeom>
          <a:solidFill>
            <a:srgbClr val="70F9F5">
              <a:alpha val="42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2792583" y="3944274"/>
            <a:ext cx="118200" cy="118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941259" y="3887615"/>
            <a:ext cx="733500" cy="231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079105" y="3864828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287202" y="4281970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842126" y="4281970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2703395" y="3169592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2842126" y="3725781"/>
            <a:ext cx="247800" cy="197700"/>
          </a:xfrm>
          <a:prstGeom prst="rect">
            <a:avLst/>
          </a:prstGeom>
          <a:solidFill>
            <a:srgbClr val="00FF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4684595" y="2712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294195" y="33981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3541595" y="49221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712795" y="4236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865195" y="4617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331795" y="52269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950795" y="4998392"/>
            <a:ext cx="247800" cy="197700"/>
          </a:xfrm>
          <a:prstGeom prst="rect">
            <a:avLst/>
          </a:prstGeom>
          <a:solidFill>
            <a:srgbClr val="FF0000">
              <a:alpha val="3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34175" y="2052575"/>
            <a:ext cx="4801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Απόσταση από προορισμό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100" y="2673575"/>
            <a:ext cx="2276340" cy="34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-1649" l="35380" r="33122" t="1650"/>
          <a:stretch/>
        </p:blipFill>
        <p:spPr>
          <a:xfrm>
            <a:off x="10406775" y="2970883"/>
            <a:ext cx="794700" cy="2576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9535875" y="3875325"/>
            <a:ext cx="794700" cy="666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732200" y="2052575"/>
            <a:ext cx="4801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Εύρεση θέσεων με σκιά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Wait time estimation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l-GR"/>
              <a:t>Κόστος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8199" y="1825625"/>
            <a:ext cx="113538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Για τους ασύρματους μαγνητικούς αισθητήρες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/>
              <a:t>  100</a:t>
            </a:r>
            <a:r>
              <a:rPr b="0" i="0" lang="el-GR">
                <a:latin typeface="Arial"/>
                <a:ea typeface="Arial"/>
                <a:cs typeface="Arial"/>
                <a:sym typeface="Arial"/>
              </a:rPr>
              <a:t>€</a:t>
            </a:r>
            <a:r>
              <a:rPr lang="el-GR">
                <a:latin typeface="Arial"/>
                <a:ea typeface="Arial"/>
                <a:cs typeface="Arial"/>
                <a:sym typeface="Arial"/>
              </a:rPr>
              <a:t>/ αισθητήρα και ~22 θέσεις parking ανά οικοδομικό τετράγωνο.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>
                <a:latin typeface="Arial"/>
                <a:ea typeface="Arial"/>
                <a:cs typeface="Arial"/>
                <a:sym typeface="Arial"/>
              </a:rPr>
              <a:t>  Οπότε 2200 </a:t>
            </a:r>
            <a:r>
              <a:rPr b="0" i="0" lang="el-GR">
                <a:latin typeface="Arial"/>
                <a:ea typeface="Arial"/>
                <a:cs typeface="Arial"/>
                <a:sym typeface="Arial"/>
              </a:rPr>
              <a:t>€ ανά οικοδομικό τετράγωνο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l-GR">
                <a:latin typeface="Arial"/>
                <a:ea typeface="Arial"/>
                <a:cs typeface="Arial"/>
                <a:sym typeface="Arial"/>
              </a:rPr>
              <a:t>                                                    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l-GR"/>
              <a:t>Για το </a:t>
            </a:r>
            <a:r>
              <a:rPr b="0" i="0" lang="el-GR">
                <a:latin typeface="Arial"/>
                <a:ea typeface="Arial"/>
                <a:cs typeface="Arial"/>
                <a:sym typeface="Arial"/>
              </a:rPr>
              <a:t>LoRaWAN Gateway 100 € ανά 2-3 km.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